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27"/>
  </p:notesMasterIdLst>
  <p:sldIdLst>
    <p:sldId id="256" r:id="rId2"/>
    <p:sldId id="278" r:id="rId3"/>
    <p:sldId id="257" r:id="rId4"/>
    <p:sldId id="259" r:id="rId5"/>
    <p:sldId id="258" r:id="rId6"/>
    <p:sldId id="272" r:id="rId7"/>
    <p:sldId id="260" r:id="rId8"/>
    <p:sldId id="281" r:id="rId9"/>
    <p:sldId id="264" r:id="rId10"/>
    <p:sldId id="273" r:id="rId11"/>
    <p:sldId id="275" r:id="rId12"/>
    <p:sldId id="274" r:id="rId13"/>
    <p:sldId id="276" r:id="rId14"/>
    <p:sldId id="282" r:id="rId15"/>
    <p:sldId id="262" r:id="rId16"/>
    <p:sldId id="277" r:id="rId17"/>
    <p:sldId id="263" r:id="rId18"/>
    <p:sldId id="265" r:id="rId19"/>
    <p:sldId id="266" r:id="rId20"/>
    <p:sldId id="267" r:id="rId21"/>
    <p:sldId id="268" r:id="rId22"/>
    <p:sldId id="269" r:id="rId23"/>
    <p:sldId id="270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0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872" autoAdjust="0"/>
  </p:normalViewPr>
  <p:slideViewPr>
    <p:cSldViewPr snapToGrid="0" showGuides="1">
      <p:cViewPr varScale="1">
        <p:scale>
          <a:sx n="98" d="100"/>
          <a:sy n="98" d="100"/>
        </p:scale>
        <p:origin x="936" y="96"/>
      </p:cViewPr>
      <p:guideLst>
        <p:guide orient="horz" pos="2160"/>
        <p:guide pos="3840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2E289-A048-449D-9C74-AD38E00C3E05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82648-DB66-4E2A-8399-355661DF096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1408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9465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Drina</a:t>
            </a:r>
            <a:r>
              <a:rPr lang="hr-HR" baseline="0" dirty="0" smtClean="0"/>
              <a:t> - Slika_501004_1_T1; Slika_503010_1_B1 (prag u koritu; kanaliziranje vodotoka)</a:t>
            </a:r>
          </a:p>
          <a:p>
            <a:r>
              <a:rPr lang="hr-HR" baseline="0" dirty="0" smtClean="0"/>
              <a:t>Una - Slika_203022_1_B1 (kaskada)</a:t>
            </a:r>
          </a:p>
          <a:p>
            <a:r>
              <a:rPr lang="hr-HR" baseline="0" dirty="0" smtClean="0"/>
              <a:t>Drina - Slika_50025_1_A3 (regulirano ušće i </a:t>
            </a:r>
            <a:r>
              <a:rPr lang="hr-HR" baseline="0" dirty="0" err="1" smtClean="0"/>
              <a:t>obaloutvrda</a:t>
            </a:r>
            <a:r>
              <a:rPr lang="hr-HR" baseline="0" dirty="0" smtClean="0"/>
              <a:t>)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0147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Drina - Slika_50001_1_A6</a:t>
            </a:r>
          </a:p>
          <a:p>
            <a:r>
              <a:rPr lang="hr-HR" dirty="0" smtClean="0"/>
              <a:t>Sava - Slika_106029_1_B1</a:t>
            </a:r>
          </a:p>
          <a:p>
            <a:r>
              <a:rPr lang="hr-HR" dirty="0" smtClean="0"/>
              <a:t>Una - Slika_201044_3_T12</a:t>
            </a:r>
          </a:p>
          <a:p>
            <a:r>
              <a:rPr lang="hr-HR" dirty="0" smtClean="0"/>
              <a:t>Bosna - Slika_50128_1_T12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0461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Una - Slika_211073_3_B3; Slika_211081_2_T2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1195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bs-Latn-B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„Ekoremediacije kanaliziranih vodotokov“; Vrhovšek, D., Vovk Korže, A., Ljubljana; 2008.</a:t>
            </a:r>
          </a:p>
          <a:p>
            <a:pPr lvl="0"/>
            <a:endParaRPr lang="bs-Latn-B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bs-Latn-B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EKOLOŠKI PRIHVATLJIV PROTOK je protok koji se mora ispuštati nizvodno od zahvata u vodotok, a da se ne poremeti ekološki sustav</a:t>
            </a:r>
            <a:r>
              <a:rPr lang="hr-B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hr-B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nakon što su zadovoljene sve potrebe za vodom na uzvodnom dijelu.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9172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Ekološkom revitalizacijom </a:t>
            </a:r>
            <a:r>
              <a:rPr lang="hr-H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Zahvatima u koritu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postižu se lokalne promjene u koritu kao posljedica promjene dinamike toka;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lokalno ubrzanje na dijelu korita, lokalno produbljenje dna korita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koji za cilj imaju bolje uvjete za staništa vodenih organizama.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08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9332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Zahvatima na </a:t>
            </a:r>
            <a:r>
              <a:rPr lang="hr-HR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pokosima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vodotoka utvrđuje se linija obala i osigurava obale od erozije.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Utvrđivanje obala kamenom oblogom, metoda je „klasične“ regulacije a primjenjuje se na dionicama sa povećanim rizikom od erozije ili rušenja obale.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Kombinacija kamene obloge i sadnje vegetacije koja stabilizira pokose je varijanta koja pripada u ekološku revitalizaciju.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7153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9412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92900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687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Definirati osnovne</a:t>
            </a:r>
            <a:r>
              <a:rPr lang="hr-HR" baseline="0" dirty="0" smtClean="0"/>
              <a:t> pojmove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9687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7485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3550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 slajdu na nastavku vidjet ćemo kako se određuje stanje vodnog tijela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570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Usvajanjem Okvirne direktive o vodama (ODV/WFD 2000/60/EC) europske su se zemlje, uključujući i Hrvatsku, obvezale upravljati vodnim resursima na način koji će osigurati postizanje minimalno dobrog ekološkog stanja za prirodna vodna tijela i </a:t>
            </a:r>
            <a:r>
              <a:rPr lang="hr-HR" sz="1200" strike="sng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najmanje dobrog potencijala voda za znatno promijenjena i umjetna vodna tijela.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Prije donošenja ODV-a procjena ekološkog stanja prvenstveno se temeljila na analizi i ocjeni fizikalno-kemijskih i bioloških pokazatelja,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ODV-om se kao bitan element određivanja ekološkog stanja voda uvodi i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hidromorfologija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koja se bavi strukturom i morfološkom dinamikom hidroloških sustava, odnosno predstavlja hidrološke i morfološke elemente (uključujući vegetaciju) i procese koji se događaju unutar vodnih tijela.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395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785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Značajni generatori </a:t>
            </a:r>
            <a:r>
              <a:rPr lang="hr-HR" dirty="0" err="1" smtClean="0"/>
              <a:t>hidromorfoloških</a:t>
            </a:r>
            <a:r>
              <a:rPr lang="hr-HR" dirty="0" smtClean="0"/>
              <a:t> promjena: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 smtClean="0"/>
              <a:t>vodno gospodarstvo, uređenjem voda i zaštitom od štetnog djelovanja voda,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 smtClean="0"/>
              <a:t>poljoprivreda,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 smtClean="0"/>
              <a:t>uređivanjem vodnog režima na poljoprivrednim površinama,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 smtClean="0"/>
              <a:t>energetski sektor, izgradnjom </a:t>
            </a:r>
            <a:r>
              <a:rPr lang="hr-HR" dirty="0" err="1" smtClean="0"/>
              <a:t>hidroenergetskih</a:t>
            </a:r>
            <a:r>
              <a:rPr lang="hr-HR" dirty="0" smtClean="0"/>
              <a:t> sustava,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 smtClean="0"/>
              <a:t>prometni sektor, izgradnjom i održavanjem luka i plovnih puteva na unutarnjim vodama,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 smtClean="0"/>
              <a:t>ribnjačarstvo, izgradnjom i održavanjem </a:t>
            </a:r>
            <a:r>
              <a:rPr lang="hr-HR" dirty="0" err="1" smtClean="0"/>
              <a:t>toplovodnih</a:t>
            </a:r>
            <a:r>
              <a:rPr lang="hr-HR" dirty="0" smtClean="0"/>
              <a:t> ribnjaka.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5450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s-Latn-B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Izvor: STUDIJA HIDROMORFOLOŠKIH PRITISAKA I PROCJENA NJIHOVIH UTICAJA ZA VODOTOKE PREKO 10 km</a:t>
            </a:r>
            <a:r>
              <a:rPr lang="bs-Latn-BA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bs-Latn-B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POVRŠINE SLIVA NA VODNOM PODRUČJU RIJEKE SAVE U FBIH (2019.)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0837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Una - Slika_203016_2_T11 (ustava)</a:t>
            </a:r>
          </a:p>
          <a:p>
            <a:r>
              <a:rPr lang="hr-HR" dirty="0" smtClean="0"/>
              <a:t>Bosna - Slika_50201_2_A2 (mala HE </a:t>
            </a:r>
            <a:r>
              <a:rPr lang="hr-HR" dirty="0" err="1" smtClean="0"/>
              <a:t>Sađevica</a:t>
            </a:r>
            <a:r>
              <a:rPr lang="hr-HR" dirty="0" smtClean="0"/>
              <a:t> – vodotok </a:t>
            </a:r>
            <a:r>
              <a:rPr lang="hr-HR" dirty="0" err="1" smtClean="0"/>
              <a:t>Sađevica</a:t>
            </a:r>
            <a:r>
              <a:rPr lang="hr-HR" dirty="0" smtClean="0"/>
              <a:t>)</a:t>
            </a:r>
          </a:p>
          <a:p>
            <a:r>
              <a:rPr lang="hr-HR" dirty="0" smtClean="0"/>
              <a:t>Bosna - Slika_100002_3_T4 (</a:t>
            </a:r>
            <a:r>
              <a:rPr lang="hr-HR" dirty="0" err="1" smtClean="0"/>
              <a:t>upusna</a:t>
            </a:r>
            <a:r>
              <a:rPr lang="hr-HR" dirty="0" smtClean="0"/>
              <a:t> građevina)</a:t>
            </a:r>
          </a:p>
          <a:p>
            <a:r>
              <a:rPr lang="hr-HR" dirty="0" smtClean="0"/>
              <a:t>Vrbas - Slika_103009_2_A6 (brana </a:t>
            </a:r>
            <a:r>
              <a:rPr lang="hr-HR" dirty="0" err="1" smtClean="0"/>
              <a:t>HEJajce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82648-DB66-4E2A-8399-355661DF0962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4260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265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2607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454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8168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857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012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2910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1125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4789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289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9956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2522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50165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6488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999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0933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4131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A355F8-1E52-4049-93E0-36FEA9141107}" type="datetimeFigureOut">
              <a:rPr lang="hr-HR" smtClean="0"/>
              <a:t>20.3.2024.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EB91429-BFBD-45BA-A9B4-C25B420ED80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62379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4211" y="1264257"/>
            <a:ext cx="8913013" cy="2393343"/>
          </a:xfrm>
        </p:spPr>
        <p:txBody>
          <a:bodyPr>
            <a:normAutofit fontScale="90000"/>
          </a:bodyPr>
          <a:lstStyle/>
          <a:p>
            <a:r>
              <a:rPr lang="hr-HR" sz="3600" b="1" dirty="0" err="1"/>
              <a:t>Hidromorfološko</a:t>
            </a:r>
            <a:r>
              <a:rPr lang="hr-HR" sz="3600" b="1" dirty="0"/>
              <a:t> stanje vodnih tijela, mjere poboljšanja i primjeri iz prakse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7131920" cy="1209591"/>
          </a:xfrm>
        </p:spPr>
        <p:txBody>
          <a:bodyPr/>
          <a:lstStyle/>
          <a:p>
            <a:r>
              <a:rPr lang="hr-HR" sz="1600" dirty="0">
                <a:solidFill>
                  <a:schemeClr val="tx1"/>
                </a:solidFill>
                <a:cs typeface="Calibri" panose="020F0502020204030204" pitchFamily="34" charset="0"/>
              </a:rPr>
              <a:t>Autor:</a:t>
            </a:r>
          </a:p>
          <a:p>
            <a:r>
              <a:rPr lang="hr-HR" sz="16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Vedrana </a:t>
            </a:r>
            <a:r>
              <a:rPr lang="hr-HR" sz="1600" b="1" dirty="0">
                <a:solidFill>
                  <a:schemeClr val="tx1"/>
                </a:solidFill>
                <a:cs typeface="Calibri" panose="020F0502020204030204" pitchFamily="34" charset="0"/>
              </a:rPr>
              <a:t>Ričković, dipl. ing. </a:t>
            </a:r>
            <a:r>
              <a:rPr lang="hr-HR" sz="1600" b="1" dirty="0" err="1">
                <a:solidFill>
                  <a:schemeClr val="tx1"/>
                </a:solidFill>
                <a:cs typeface="Calibri" panose="020F0502020204030204" pitchFamily="34" charset="0"/>
              </a:rPr>
              <a:t>građ</a:t>
            </a:r>
            <a:r>
              <a:rPr lang="hr-HR" sz="1600" b="1" dirty="0">
                <a:solidFill>
                  <a:schemeClr val="tx1"/>
                </a:solidFill>
                <a:cs typeface="Calibri" panose="020F0502020204030204" pitchFamily="34" charset="0"/>
              </a:rPr>
              <a:t>., Institut za </a:t>
            </a:r>
            <a:r>
              <a:rPr lang="hr-HR" sz="1600" b="1" dirty="0" smtClean="0">
                <a:solidFill>
                  <a:schemeClr val="tx1"/>
                </a:solidFill>
                <a:cs typeface="Calibri" panose="020F0502020204030204" pitchFamily="34" charset="0"/>
              </a:rPr>
              <a:t>elektroprivredu d.d.</a:t>
            </a:r>
            <a:endParaRPr lang="hr-HR" sz="1600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871205" y="243191"/>
            <a:ext cx="2934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Svjetski dan voda 2024.</a:t>
            </a:r>
            <a:endParaRPr lang="hr-HR" dirty="0"/>
          </a:p>
        </p:txBody>
      </p:sp>
      <p:pic>
        <p:nvPicPr>
          <p:cNvPr id="6" name="Picture 13" descr="MEMORANDUM_TEMPLATE_IE"/>
          <p:cNvPicPr>
            <a:picLocks noChangeAspect="1"/>
          </p:cNvPicPr>
          <p:nvPr/>
        </p:nvPicPr>
        <p:blipFill>
          <a:blip r:embed="rId3" cstate="print"/>
          <a:srcRect l="5705" t="1091" r="64813" b="88806"/>
          <a:stretch>
            <a:fillRect/>
          </a:stretch>
        </p:blipFill>
        <p:spPr bwMode="auto">
          <a:xfrm>
            <a:off x="7345557" y="3908662"/>
            <a:ext cx="94115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8861897" y="243191"/>
            <a:ext cx="2714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Varaždin, 21.3.2024.</a:t>
            </a: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47" y="677318"/>
            <a:ext cx="344219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9477" y="5453242"/>
            <a:ext cx="5602288" cy="1283331"/>
          </a:xfrm>
        </p:spPr>
        <p:txBody>
          <a:bodyPr>
            <a:normAutofit/>
          </a:bodyPr>
          <a:lstStyle/>
          <a:p>
            <a:r>
              <a:rPr lang="hr-HR" sz="3200" b="1" dirty="0">
                <a:latin typeface="+mn-lt"/>
                <a:ea typeface="+mn-ea"/>
                <a:cs typeface="+mn-cs"/>
              </a:rPr>
              <a:t>Izgradnja hidrotehničkih objekata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1" y="241161"/>
            <a:ext cx="5120000" cy="288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87" y="884254"/>
            <a:ext cx="3840000" cy="288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21" y="3305907"/>
            <a:ext cx="2880000" cy="216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87" y="4373242"/>
            <a:ext cx="384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1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3289" y="4090933"/>
            <a:ext cx="3278940" cy="1507067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latin typeface="+mn-lt"/>
                <a:ea typeface="+mn-ea"/>
                <a:cs typeface="+mn-cs"/>
              </a:rPr>
              <a:t>Regulacijske građevine</a:t>
            </a:r>
            <a:endParaRPr lang="hr-HR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361741"/>
            <a:ext cx="4320000" cy="324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88" y="368303"/>
            <a:ext cx="5120000" cy="288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987" y="3483217"/>
            <a:ext cx="4480000" cy="252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246" y="4071569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7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9476" y="5680953"/>
            <a:ext cx="6061051" cy="852289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latin typeface="+mn-lt"/>
                <a:ea typeface="+mn-ea"/>
                <a:cs typeface="+mn-cs"/>
              </a:rPr>
              <a:t>Umjetni materijal u koritu</a:t>
            </a:r>
            <a:endParaRPr lang="hr-HR" sz="32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6" y="159904"/>
            <a:ext cx="3840000" cy="288000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67" y="159904"/>
            <a:ext cx="4800000" cy="360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21" y="4013242"/>
            <a:ext cx="4480000" cy="252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620" y="3160953"/>
            <a:ext cx="448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2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6606" y="4380762"/>
            <a:ext cx="4329915" cy="1271674"/>
          </a:xfrm>
        </p:spPr>
        <p:txBody>
          <a:bodyPr>
            <a:normAutofit/>
          </a:bodyPr>
          <a:lstStyle/>
          <a:p>
            <a:r>
              <a:rPr lang="hr-HR" b="1" dirty="0"/>
              <a:t>Potporni zidovi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1" y="351693"/>
            <a:ext cx="5120000" cy="288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440" y="351693"/>
            <a:ext cx="5120000" cy="288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440" y="3659301"/>
            <a:ext cx="51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9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 txBox="1">
            <a:spLocks noGrp="1"/>
          </p:cNvSpPr>
          <p:nvPr>
            <p:ph type="title"/>
          </p:nvPr>
        </p:nvSpPr>
        <p:spPr>
          <a:xfrm>
            <a:off x="1889090" y="2464565"/>
            <a:ext cx="8581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Mjere </a:t>
            </a:r>
            <a:r>
              <a:rPr lang="hr-HR" b="1" dirty="0" smtClean="0"/>
              <a:t>poboljšanja </a:t>
            </a:r>
            <a:r>
              <a:rPr lang="hr-HR" b="1" dirty="0" err="1"/>
              <a:t>hidromorfološkog</a:t>
            </a:r>
            <a:r>
              <a:rPr lang="hr-HR" b="1" dirty="0"/>
              <a:t> stanja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6037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64543" y="437322"/>
            <a:ext cx="6130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solidFill>
                  <a:schemeClr val="bg2">
                    <a:lumMod val="75000"/>
                  </a:schemeClr>
                </a:solidFill>
              </a:rPr>
              <a:t>MJERE POBOLJŠANJA HIDROMORFOLOŠKOG STANJA</a:t>
            </a:r>
          </a:p>
          <a:p>
            <a:endParaRPr lang="hr-HR" dirty="0"/>
          </a:p>
        </p:txBody>
      </p:sp>
      <p:pic>
        <p:nvPicPr>
          <p:cNvPr id="2050" name="Diagram 1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16" r="-19037"/>
          <a:stretch/>
        </p:blipFill>
        <p:spPr bwMode="auto">
          <a:xfrm>
            <a:off x="6626904" y="1439373"/>
            <a:ext cx="5339444" cy="506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564543" y="2870502"/>
            <a:ext cx="5165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Mjere poboljšanja:</a:t>
            </a:r>
          </a:p>
          <a:p>
            <a:endParaRPr lang="hr-HR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bs-Latn-BA" dirty="0"/>
              <a:t>uklanjanje barijera u </a:t>
            </a:r>
            <a:r>
              <a:rPr lang="bs-Latn-BA" dirty="0" smtClean="0"/>
              <a:t>koritu,</a:t>
            </a:r>
            <a:endParaRPr lang="hr-HR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bs-Latn-BA" dirty="0" smtClean="0"/>
              <a:t>administrativne mjere,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s-Latn-BA" b="1" u="sng" dirty="0"/>
              <a:t>ekološke mjere revitalizacije </a:t>
            </a:r>
            <a:r>
              <a:rPr lang="bs-Latn-BA" b="1" u="sng" dirty="0" smtClean="0"/>
              <a:t>vodotoka</a:t>
            </a:r>
            <a:r>
              <a:rPr lang="bs-Latn-BA" b="1" dirty="0" smtClean="0"/>
              <a:t>...</a:t>
            </a:r>
            <a:endParaRPr lang="hr-HR" b="1" dirty="0"/>
          </a:p>
          <a:p>
            <a:endParaRPr lang="hr-HR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hr-HR" dirty="0"/>
          </a:p>
          <a:p>
            <a:endParaRPr lang="hr-HR" dirty="0"/>
          </a:p>
        </p:txBody>
      </p:sp>
      <p:sp>
        <p:nvSpPr>
          <p:cNvPr id="4" name="TekstniOkvir 3"/>
          <p:cNvSpPr txBox="1"/>
          <p:nvPr/>
        </p:nvSpPr>
        <p:spPr>
          <a:xfrm>
            <a:off x="6789906" y="780314"/>
            <a:ext cx="48024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b="1" u="sng" dirty="0" smtClean="0"/>
              <a:t>Ekološke </a:t>
            </a:r>
            <a:r>
              <a:rPr lang="bs-Latn-BA" b="1" u="sng" dirty="0"/>
              <a:t>mjere revitalizacije </a:t>
            </a:r>
            <a:r>
              <a:rPr lang="bs-Latn-BA" b="1" u="sng" dirty="0" smtClean="0"/>
              <a:t>vodotoka:</a:t>
            </a:r>
          </a:p>
          <a:p>
            <a:r>
              <a:rPr lang="bs-Latn-BA" sz="1100" dirty="0" smtClean="0"/>
              <a:t>Izvor: </a:t>
            </a:r>
            <a:r>
              <a:rPr lang="bs-Latn-BA" sz="1100" i="1" dirty="0"/>
              <a:t>„Ekoremediacije kanaliziranih vodotokov“; </a:t>
            </a:r>
            <a:endParaRPr lang="bs-Latn-BA" sz="1100" i="1" dirty="0" smtClean="0"/>
          </a:p>
          <a:p>
            <a:r>
              <a:rPr lang="bs-Latn-BA" sz="1100" i="1" dirty="0" smtClean="0"/>
              <a:t>Vrhovšek</a:t>
            </a:r>
            <a:r>
              <a:rPr lang="bs-Latn-BA" sz="1100" i="1" dirty="0"/>
              <a:t>, D., Vovk Korže, A., Ljubljana; 2008.</a:t>
            </a:r>
            <a:endParaRPr lang="hr-HR" sz="1100" i="1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480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 txBox="1">
            <a:spLocks noGrp="1"/>
          </p:cNvSpPr>
          <p:nvPr>
            <p:ph type="title"/>
          </p:nvPr>
        </p:nvSpPr>
        <p:spPr>
          <a:xfrm>
            <a:off x="1889090" y="2741563"/>
            <a:ext cx="8581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s-Latn-BA" b="1" dirty="0"/>
              <a:t>ekološke mjere revitalizacije vodotoka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480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119965" y="331186"/>
            <a:ext cx="6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Primjeri mjera poboljšanja – </a:t>
            </a:r>
            <a:r>
              <a:rPr lang="hr-HR" b="1" dirty="0" smtClean="0"/>
              <a:t>ZAHVATI U KORITU</a:t>
            </a:r>
            <a:endParaRPr lang="hr-HR" b="1" dirty="0"/>
          </a:p>
        </p:txBody>
      </p:sp>
      <p:sp>
        <p:nvSpPr>
          <p:cNvPr id="3" name="TekstniOkvir 2"/>
          <p:cNvSpPr txBox="1"/>
          <p:nvPr/>
        </p:nvSpPr>
        <p:spPr>
          <a:xfrm>
            <a:off x="1038118" y="1101350"/>
            <a:ext cx="3424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UMJETNI SPRUDOVI</a:t>
            </a:r>
          </a:p>
          <a:p>
            <a:endParaRPr lang="hr-HR" b="1" dirty="0"/>
          </a:p>
        </p:txBody>
      </p:sp>
      <p:pic>
        <p:nvPicPr>
          <p:cNvPr id="4" name="Picture 32" descr="spru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8118" y="1840014"/>
            <a:ext cx="4545000" cy="2880000"/>
          </a:xfrm>
          <a:prstGeom prst="rect">
            <a:avLst/>
          </a:prstGeom>
        </p:spPr>
      </p:pic>
      <p:pic>
        <p:nvPicPr>
          <p:cNvPr id="5" name="Picture 2" descr="42 BRZOTOK"/>
          <p:cNvPicPr>
            <a:picLocks noChangeAspect="1"/>
          </p:cNvPicPr>
          <p:nvPr/>
        </p:nvPicPr>
        <p:blipFill rotWithShape="1">
          <a:blip r:embed="rId4" cstate="print"/>
          <a:srcRect l="51999" t="2637" r="1421" b="3927"/>
          <a:stretch/>
        </p:blipFill>
        <p:spPr bwMode="auto">
          <a:xfrm>
            <a:off x="6096000" y="2833009"/>
            <a:ext cx="431999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04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205669" y="274036"/>
            <a:ext cx="6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Primjeri mjera poboljšanja – </a:t>
            </a:r>
            <a:r>
              <a:rPr lang="hr-HR" b="1" dirty="0" smtClean="0"/>
              <a:t>ZAHVATI U KORITU</a:t>
            </a:r>
            <a:endParaRPr lang="hr-HR" b="1" dirty="0"/>
          </a:p>
        </p:txBody>
      </p:sp>
      <p:sp>
        <p:nvSpPr>
          <p:cNvPr id="3" name="TekstniOkvir 2"/>
          <p:cNvSpPr txBox="1"/>
          <p:nvPr/>
        </p:nvSpPr>
        <p:spPr>
          <a:xfrm>
            <a:off x="669380" y="818369"/>
            <a:ext cx="3282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PRAG U KORITU</a:t>
            </a:r>
          </a:p>
          <a:p>
            <a:endParaRPr lang="hr-HR" dirty="0"/>
          </a:p>
        </p:txBody>
      </p:sp>
      <p:pic>
        <p:nvPicPr>
          <p:cNvPr id="6" name="Picture 6" descr="49 PRAG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381" y="1323333"/>
            <a:ext cx="443611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50%20PRAG%20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528" y="4470581"/>
            <a:ext cx="4361815" cy="211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4 NASLOVNIC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0897" y="2281781"/>
            <a:ext cx="3830320" cy="2767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77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201608" y="257708"/>
            <a:ext cx="6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Primjeri mjera poboljšanja – </a:t>
            </a:r>
            <a:r>
              <a:rPr lang="hr-HR" b="1" dirty="0" smtClean="0"/>
              <a:t>ZAHVATI U KORITU</a:t>
            </a:r>
            <a:endParaRPr lang="hr-HR" b="1" dirty="0"/>
          </a:p>
        </p:txBody>
      </p:sp>
      <p:sp>
        <p:nvSpPr>
          <p:cNvPr id="3" name="TekstniOkvir 2"/>
          <p:cNvSpPr txBox="1"/>
          <p:nvPr/>
        </p:nvSpPr>
        <p:spPr>
          <a:xfrm>
            <a:off x="942734" y="1073404"/>
            <a:ext cx="2465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PERA</a:t>
            </a:r>
          </a:p>
          <a:p>
            <a:endParaRPr lang="hr-HR" dirty="0"/>
          </a:p>
        </p:txBody>
      </p:sp>
      <p:pic>
        <p:nvPicPr>
          <p:cNvPr id="6" name="Picture 36" descr="pe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2734" y="1710008"/>
            <a:ext cx="4517748" cy="2376000"/>
          </a:xfrm>
          <a:prstGeom prst="rect">
            <a:avLst/>
          </a:prstGeom>
        </p:spPr>
      </p:pic>
      <p:pic>
        <p:nvPicPr>
          <p:cNvPr id="7" name="Picture 11" descr="55%20PERO%20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8350" y="3326493"/>
            <a:ext cx="4522470" cy="3138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48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92384" y="2433192"/>
            <a:ext cx="5278910" cy="1507067"/>
          </a:xfrm>
        </p:spPr>
        <p:txBody>
          <a:bodyPr>
            <a:normAutofit/>
          </a:bodyPr>
          <a:lstStyle/>
          <a:p>
            <a:r>
              <a:rPr lang="hr-HR" sz="4000" b="1" dirty="0" smtClean="0">
                <a:latin typeface="+mn-lt"/>
                <a:ea typeface="+mn-ea"/>
                <a:cs typeface="+mn-cs"/>
              </a:rPr>
              <a:t>OSNOVNI </a:t>
            </a:r>
            <a:r>
              <a:rPr lang="hr-HR" sz="4000" b="1" dirty="0">
                <a:latin typeface="+mn-lt"/>
                <a:ea typeface="+mn-ea"/>
                <a:cs typeface="+mn-cs"/>
              </a:rPr>
              <a:t>POJMOVI</a:t>
            </a:r>
          </a:p>
        </p:txBody>
      </p:sp>
    </p:spTree>
    <p:extLst>
      <p:ext uri="{BB962C8B-B14F-4D97-AF65-F5344CB8AC3E}">
        <p14:creationId xmlns:p14="http://schemas.microsoft.com/office/powerpoint/2010/main" val="387582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201608" y="257708"/>
            <a:ext cx="6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Primjeri mjera poboljšanja – </a:t>
            </a:r>
            <a:r>
              <a:rPr lang="hr-HR" b="1" dirty="0" smtClean="0"/>
              <a:t>ZAHVATI NA POKOSIMA</a:t>
            </a:r>
            <a:endParaRPr lang="hr-HR" b="1" dirty="0"/>
          </a:p>
        </p:txBody>
      </p:sp>
      <p:sp>
        <p:nvSpPr>
          <p:cNvPr id="3" name="TekstniOkvir 2"/>
          <p:cNvSpPr txBox="1"/>
          <p:nvPr/>
        </p:nvSpPr>
        <p:spPr>
          <a:xfrm>
            <a:off x="506186" y="1063677"/>
            <a:ext cx="2465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PLETERI</a:t>
            </a:r>
          </a:p>
          <a:p>
            <a:endParaRPr lang="hr-HR" dirty="0"/>
          </a:p>
        </p:txBody>
      </p:sp>
      <p:pic>
        <p:nvPicPr>
          <p:cNvPr id="1025" name="Picture 41" descr="pleter od vrbov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6" y="2458868"/>
            <a:ext cx="371956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utnik 7"/>
          <p:cNvSpPr/>
          <p:nvPr/>
        </p:nvSpPr>
        <p:spPr>
          <a:xfrm>
            <a:off x="1039267" y="4864513"/>
            <a:ext cx="2279791" cy="317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s-Latn-BA" sz="1400" dirty="0"/>
              <a:t>Slika:	Pleter od vrbovine </a:t>
            </a:r>
            <a:endParaRPr lang="hr-HR" sz="1400" dirty="0"/>
          </a:p>
        </p:txBody>
      </p:sp>
      <p:pic>
        <p:nvPicPr>
          <p:cNvPr id="10" name="Picture 17" descr="63 POPLET"/>
          <p:cNvPicPr>
            <a:picLocks noChangeAspect="1"/>
          </p:cNvPicPr>
          <p:nvPr/>
        </p:nvPicPr>
        <p:blipFill rotWithShape="1">
          <a:blip r:embed="rId4" cstate="print"/>
          <a:srcRect l="1726" t="1651" r="1400" b="2054"/>
          <a:stretch/>
        </p:blipFill>
        <p:spPr bwMode="auto">
          <a:xfrm>
            <a:off x="6196519" y="1673157"/>
            <a:ext cx="5642043" cy="381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avokutnik 10"/>
          <p:cNvSpPr/>
          <p:nvPr/>
        </p:nvSpPr>
        <p:spPr>
          <a:xfrm>
            <a:off x="7828100" y="5690726"/>
            <a:ext cx="2359940" cy="317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s-Latn-BA" sz="1400" dirty="0"/>
              <a:t>Slika:	Postavljanje pletera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135211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201608" y="257708"/>
            <a:ext cx="6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Primjeri mjera poboljšanja – </a:t>
            </a:r>
            <a:r>
              <a:rPr lang="hr-HR" b="1" dirty="0" smtClean="0"/>
              <a:t>ZAHVATI NA POKOSIMA</a:t>
            </a:r>
            <a:endParaRPr lang="hr-HR" b="1" dirty="0"/>
          </a:p>
        </p:txBody>
      </p:sp>
      <p:sp>
        <p:nvSpPr>
          <p:cNvPr id="3" name="TekstniOkvir 2"/>
          <p:cNvSpPr txBox="1"/>
          <p:nvPr/>
        </p:nvSpPr>
        <p:spPr>
          <a:xfrm>
            <a:off x="506185" y="1063677"/>
            <a:ext cx="3956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GEOTEKSTIL „SENDVIČ”</a:t>
            </a:r>
          </a:p>
          <a:p>
            <a:endParaRPr lang="hr-H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6186" y="13451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9" name="Picture 42" descr="stab geotekstil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763" y="1972070"/>
            <a:ext cx="3142475" cy="21600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69763" y="4294245"/>
            <a:ext cx="314247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s-Latn-BA" sz="1400" dirty="0" smtClean="0"/>
              <a:t>Poprečni </a:t>
            </a:r>
            <a:r>
              <a:rPr lang="bs-Latn-BA" sz="1400" dirty="0"/>
              <a:t>presjek pokosa stabiliziranog geotekstilom</a:t>
            </a:r>
            <a:endParaRPr lang="hr-HR" sz="1400" dirty="0"/>
          </a:p>
        </p:txBody>
      </p:sp>
      <p:pic>
        <p:nvPicPr>
          <p:cNvPr id="12" name="Picture 20" descr="68 GEOTEKSTIL"/>
          <p:cNvPicPr>
            <a:picLocks noChangeAspect="1"/>
          </p:cNvPicPr>
          <p:nvPr/>
        </p:nvPicPr>
        <p:blipFill rotWithShape="1">
          <a:blip r:embed="rId4" cstate="print"/>
          <a:srcRect l="3152" t="3886" r="1626" b="3640"/>
          <a:stretch/>
        </p:blipFill>
        <p:spPr bwMode="auto">
          <a:xfrm>
            <a:off x="4854103" y="2872070"/>
            <a:ext cx="6447268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utnik 5"/>
          <p:cNvSpPr/>
          <p:nvPr/>
        </p:nvSpPr>
        <p:spPr>
          <a:xfrm>
            <a:off x="4935399" y="5787388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s-Latn-BA" sz="1400" dirty="0" smtClean="0"/>
              <a:t>Pogled </a:t>
            </a:r>
            <a:r>
              <a:rPr lang="bs-Latn-BA" sz="1400" dirty="0"/>
              <a:t>na dionicu pokosa stabiliziranog geotekstilom za vrijeme izvedbe i nakon godinu dana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17518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201608" y="257708"/>
            <a:ext cx="6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Primjeri mjera poboljšanja – </a:t>
            </a:r>
            <a:r>
              <a:rPr lang="hr-HR" b="1" dirty="0" smtClean="0"/>
              <a:t>ZAHVATI NA POKOSIMA</a:t>
            </a:r>
            <a:endParaRPr lang="hr-HR" b="1" dirty="0"/>
          </a:p>
        </p:txBody>
      </p:sp>
      <p:sp>
        <p:nvSpPr>
          <p:cNvPr id="3" name="TekstniOkvir 2"/>
          <p:cNvSpPr txBox="1"/>
          <p:nvPr/>
        </p:nvSpPr>
        <p:spPr>
          <a:xfrm>
            <a:off x="506185" y="1063677"/>
            <a:ext cx="3956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DRVENI MATERIJAL</a:t>
            </a:r>
          </a:p>
          <a:p>
            <a:endParaRPr lang="hr-H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6186" y="134514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pic>
        <p:nvPicPr>
          <p:cNvPr id="10" name="Picture 21" descr="74 POPLET 2"/>
          <p:cNvPicPr/>
          <p:nvPr/>
        </p:nvPicPr>
        <p:blipFill rotWithShape="1">
          <a:blip r:embed="rId2" cstate="print"/>
          <a:srcRect l="1648" t="3157" r="1656" b="3841"/>
          <a:stretch/>
        </p:blipFill>
        <p:spPr bwMode="auto">
          <a:xfrm>
            <a:off x="710119" y="1721795"/>
            <a:ext cx="4815192" cy="158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avokutnik 6"/>
          <p:cNvSpPr/>
          <p:nvPr/>
        </p:nvSpPr>
        <p:spPr>
          <a:xfrm>
            <a:off x="436228" y="3695742"/>
            <a:ext cx="517151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s-Latn-BA" sz="1400" dirty="0"/>
              <a:t>Slika:	Pogled na dionicu pokosa stabiliziranog fašinama neposredno nakon izvedbe i nakon godinu dana</a:t>
            </a:r>
            <a:endParaRPr lang="hr-HR" sz="1400" dirty="0"/>
          </a:p>
        </p:txBody>
      </p:sp>
      <p:pic>
        <p:nvPicPr>
          <p:cNvPr id="11" name="Picture 22" descr="73 POPLET 1"/>
          <p:cNvPicPr/>
          <p:nvPr/>
        </p:nvPicPr>
        <p:blipFill rotWithShape="1">
          <a:blip r:embed="rId3" cstate="print"/>
          <a:srcRect l="1713" t="4193" r="1199" b="3495"/>
          <a:stretch/>
        </p:blipFill>
        <p:spPr bwMode="auto">
          <a:xfrm>
            <a:off x="6352162" y="2801565"/>
            <a:ext cx="4834648" cy="158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avokutnik 7"/>
          <p:cNvSpPr/>
          <p:nvPr/>
        </p:nvSpPr>
        <p:spPr>
          <a:xfrm>
            <a:off x="6602136" y="4683244"/>
            <a:ext cx="4362275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s-Latn-BA" sz="1400" dirty="0"/>
              <a:t>Slika :	Drveni plot i izvedba fašinskog tepiha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18303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201608" y="257708"/>
            <a:ext cx="613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Primjeri mjera poboljšanja – </a:t>
            </a:r>
            <a:r>
              <a:rPr lang="hr-HR" b="1" dirty="0" smtClean="0"/>
              <a:t>ZAHVATI IZVAN KORITA</a:t>
            </a:r>
            <a:endParaRPr lang="hr-HR" b="1" dirty="0"/>
          </a:p>
        </p:txBody>
      </p:sp>
      <p:sp>
        <p:nvSpPr>
          <p:cNvPr id="3" name="TekstniOkvir 2"/>
          <p:cNvSpPr txBox="1"/>
          <p:nvPr/>
        </p:nvSpPr>
        <p:spPr>
          <a:xfrm>
            <a:off x="856381" y="1103025"/>
            <a:ext cx="31112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REVITALIZACIJA</a:t>
            </a:r>
            <a:r>
              <a:rPr lang="hr-HR" sz="2400" dirty="0" smtClean="0"/>
              <a:t> </a:t>
            </a:r>
          </a:p>
          <a:p>
            <a:endParaRPr lang="hr-HR" dirty="0"/>
          </a:p>
        </p:txBody>
      </p:sp>
      <p:pic>
        <p:nvPicPr>
          <p:cNvPr id="9" name="Picture 27" descr="85 REVITALIZACIJA"/>
          <p:cNvPicPr>
            <a:picLocks noChangeAspect="1"/>
          </p:cNvPicPr>
          <p:nvPr/>
        </p:nvPicPr>
        <p:blipFill rotWithShape="1">
          <a:blip r:embed="rId3" cstate="print"/>
          <a:srcRect l="52299" t="2547" r="957" b="5344"/>
          <a:stretch/>
        </p:blipFill>
        <p:spPr bwMode="auto">
          <a:xfrm>
            <a:off x="1087034" y="2383823"/>
            <a:ext cx="239393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87 VLAZNO STANISTE"/>
          <p:cNvPicPr>
            <a:picLocks noChangeAspect="1"/>
          </p:cNvPicPr>
          <p:nvPr/>
        </p:nvPicPr>
        <p:blipFill rotWithShape="1">
          <a:blip r:embed="rId4" cstate="print"/>
          <a:srcRect l="2806" t="4730" r="3094" b="5642"/>
          <a:stretch/>
        </p:blipFill>
        <p:spPr bwMode="auto">
          <a:xfrm>
            <a:off x="4220675" y="2383823"/>
            <a:ext cx="317024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utnik 4"/>
          <p:cNvSpPr/>
          <p:nvPr/>
        </p:nvSpPr>
        <p:spPr>
          <a:xfrm>
            <a:off x="1014266" y="4529427"/>
            <a:ext cx="2539477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s-Latn-BA" sz="1600" dirty="0" smtClean="0"/>
              <a:t>Revitalizacija </a:t>
            </a:r>
            <a:r>
              <a:rPr lang="bs-Latn-BA" sz="1600" dirty="0"/>
              <a:t>rukavaca </a:t>
            </a:r>
            <a:endParaRPr lang="hr-HR" sz="1600" dirty="0"/>
          </a:p>
        </p:txBody>
      </p:sp>
      <p:sp>
        <p:nvSpPr>
          <p:cNvPr id="13" name="Pravokutnik 12"/>
          <p:cNvSpPr/>
          <p:nvPr/>
        </p:nvSpPr>
        <p:spPr>
          <a:xfrm>
            <a:off x="4303948" y="4498119"/>
            <a:ext cx="3246402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s-Latn-BA" sz="1600" dirty="0" smtClean="0"/>
              <a:t>Formiranje </a:t>
            </a:r>
            <a:r>
              <a:rPr lang="bs-Latn-BA" sz="1600" dirty="0"/>
              <a:t>močvarnog staništa</a:t>
            </a:r>
            <a:endParaRPr lang="hr-HR" sz="1600" dirty="0"/>
          </a:p>
        </p:txBody>
      </p:sp>
      <p:pic>
        <p:nvPicPr>
          <p:cNvPr id="10" name="Picture 30" descr="91 MELIORAC KANAL"/>
          <p:cNvPicPr>
            <a:picLocks noChangeAspect="1"/>
          </p:cNvPicPr>
          <p:nvPr/>
        </p:nvPicPr>
        <p:blipFill rotWithShape="1">
          <a:blip r:embed="rId5" cstate="print"/>
          <a:srcRect l="2138" t="3264" r="2593" b="2934"/>
          <a:stretch/>
        </p:blipFill>
        <p:spPr bwMode="auto">
          <a:xfrm>
            <a:off x="8130619" y="2383823"/>
            <a:ext cx="3429629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avokutnik 10"/>
          <p:cNvSpPr/>
          <p:nvPr/>
        </p:nvSpPr>
        <p:spPr>
          <a:xfrm>
            <a:off x="7820456" y="4498119"/>
            <a:ext cx="391905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bs-Latn-BA" sz="1600" dirty="0" smtClean="0"/>
              <a:t>Melioracijski </a:t>
            </a:r>
            <a:r>
              <a:rPr lang="bs-Latn-BA" sz="1600" dirty="0"/>
              <a:t>kanal prije i nakon ekološke revitalizacija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71693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63442" y="193907"/>
            <a:ext cx="7375489" cy="1507067"/>
          </a:xfrm>
        </p:spPr>
        <p:txBody>
          <a:bodyPr>
            <a:normAutofit/>
          </a:bodyPr>
          <a:lstStyle/>
          <a:p>
            <a:pPr algn="ctr"/>
            <a:r>
              <a:rPr lang="hr-HR" sz="2400" b="1" dirty="0" err="1" smtClean="0"/>
              <a:t>Hidromorfološko</a:t>
            </a:r>
            <a:r>
              <a:rPr lang="hr-HR" sz="2400" b="1" dirty="0" smtClean="0"/>
              <a:t> stanje </a:t>
            </a:r>
            <a:r>
              <a:rPr lang="hr-HR" sz="2400" b="1" dirty="0" err="1" smtClean="0"/>
              <a:t>STANJE</a:t>
            </a:r>
            <a:r>
              <a:rPr lang="hr-HR" sz="2400" b="1" dirty="0" smtClean="0"/>
              <a:t> </a:t>
            </a:r>
            <a:r>
              <a:rPr lang="hr-HR" sz="2400" b="1" dirty="0"/>
              <a:t>VODNIH TIJELA U REPUBLICI HRVATSKOJ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2013626" y="6240852"/>
            <a:ext cx="813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Izvor: </a:t>
            </a:r>
            <a:r>
              <a:rPr lang="hr-HR" i="1" dirty="0" smtClean="0"/>
              <a:t>Hrvatske vode – Plan upravljanja vodnim područjima do 2027.</a:t>
            </a:r>
            <a:endParaRPr lang="hr-HR" i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186" y="1399800"/>
            <a:ext cx="4744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8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085615" y="2373549"/>
            <a:ext cx="3774333" cy="1518956"/>
          </a:xfrm>
        </p:spPr>
        <p:txBody>
          <a:bodyPr/>
          <a:lstStyle/>
          <a:p>
            <a:pPr marL="0" indent="0">
              <a:buNone/>
            </a:pPr>
            <a:r>
              <a:rPr lang="hr-HR" sz="3600" b="1" dirty="0" smtClean="0">
                <a:ln w="3175" cmpd="sng">
                  <a:noFill/>
                </a:ln>
                <a:solidFill>
                  <a:schemeClr val="bg2"/>
                </a:solidFill>
                <a:latin typeface="+mj-lt"/>
                <a:ea typeface="+mj-ea"/>
                <a:cs typeface="+mj-cs"/>
              </a:rPr>
              <a:t>Hvala</a:t>
            </a:r>
            <a:r>
              <a:rPr lang="hr-HR" dirty="0" smtClean="0">
                <a:solidFill>
                  <a:schemeClr val="bg2"/>
                </a:solidFill>
              </a:rPr>
              <a:t> </a:t>
            </a:r>
            <a:r>
              <a:rPr lang="hr-HR" sz="3600" b="1" dirty="0" smtClean="0">
                <a:ln w="3175" cmpd="sng">
                  <a:noFill/>
                </a:ln>
                <a:solidFill>
                  <a:schemeClr val="bg2"/>
                </a:solidFill>
                <a:latin typeface="+mj-lt"/>
                <a:ea typeface="+mj-ea"/>
                <a:cs typeface="+mj-cs"/>
              </a:rPr>
              <a:t>na pažnji!</a:t>
            </a:r>
            <a:endParaRPr lang="hr-HR" sz="3600" b="1" dirty="0">
              <a:ln w="3175" cmpd="sng">
                <a:noFill/>
              </a:ln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72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23122" y="288049"/>
            <a:ext cx="8534400" cy="713629"/>
          </a:xfrm>
        </p:spPr>
        <p:txBody>
          <a:bodyPr/>
          <a:lstStyle/>
          <a:p>
            <a:pPr marL="0" indent="0">
              <a:buNone/>
            </a:pPr>
            <a:r>
              <a:rPr lang="hr-HR" b="1" dirty="0" smtClean="0"/>
              <a:t>VODNA TIJELA</a:t>
            </a:r>
          </a:p>
        </p:txBody>
      </p:sp>
      <p:sp>
        <p:nvSpPr>
          <p:cNvPr id="4" name="TekstniOkvir 3"/>
          <p:cNvSpPr txBox="1"/>
          <p:nvPr/>
        </p:nvSpPr>
        <p:spPr>
          <a:xfrm>
            <a:off x="515598" y="1130608"/>
            <a:ext cx="9883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POVRŠINSKE VODE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su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kopnene vode, osim podzemnih voda, te prijelazne vode i priobalne vode</a:t>
            </a:r>
          </a:p>
          <a:p>
            <a:pPr marL="285750" indent="-28575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PODZEMNE VODE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su sve vode ispod površine tla u zoni zasićenja i u izravnom dodiru s površinom tla ili podzemnim slojem</a:t>
            </a:r>
          </a:p>
          <a:p>
            <a:pPr marL="285750" indent="-28575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r-HR" b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r-H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niOkvir 1"/>
          <p:cNvSpPr txBox="1"/>
          <p:nvPr/>
        </p:nvSpPr>
        <p:spPr>
          <a:xfrm>
            <a:off x="515598" y="3290863"/>
            <a:ext cx="97762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Posebnu kategoriju površinskih voda čine:</a:t>
            </a:r>
          </a:p>
          <a:p>
            <a:pPr algn="just">
              <a:buClr>
                <a:schemeClr val="tx1"/>
              </a:buClr>
            </a:pPr>
            <a:endParaRPr lang="hr-HR" b="1" dirty="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ZNATNO PROMIJENJENO VODNO TIJELO 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- je značajno promijenjeno u karakteru, fizičke izmjene odnose se na izmjene koje su uzrokovale značajne promjene u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hidromorfologiji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vodnog tijela (promjena u karakteru vodnog tijela). Općenito ove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hidromorfološke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promjene su dugoročne i mijenjaju morfološke i hidrološke karakteristike.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r-HR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UMJETNO VODNO TIJELO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- površinsko vodno tijelo formirano ljudskim aktivnostima, na lokaciji gdje ranije nije postojalo vodno tijelo i koje nije formirano direktnom fizičkom izmjenom, pomicanjem ili poravnanjem postojećeg vodnog tijela</a:t>
            </a:r>
            <a:r>
              <a:rPr lang="hr-HR" dirty="0"/>
              <a:t>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3967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954157" y="524786"/>
            <a:ext cx="6575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hr-HR" sz="2000" b="1" dirty="0" smtClean="0">
                <a:solidFill>
                  <a:schemeClr val="bg2">
                    <a:lumMod val="75000"/>
                  </a:schemeClr>
                </a:solidFill>
              </a:rPr>
              <a:t>HIDROMORFOLOGIJA</a:t>
            </a:r>
            <a:endParaRPr lang="hr-HR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1091021" y="2099905"/>
            <a:ext cx="8181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1"/>
              </a:buClr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chemeClr val="tx1"/>
              </a:buClr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1091021" y="1322711"/>
            <a:ext cx="8190689" cy="379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Tx/>
              <a:buChar char="-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obuhvaća fizičke i hidrološke karakteristike vodnih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tijela.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1091021" y="2041025"/>
            <a:ext cx="8190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chemeClr val="tx1"/>
              </a:buClr>
              <a:buFontTx/>
              <a:buChar char="-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sve rijeke i/ili jezera izložene nekoj od ljudskih aktivnosti kao što su proizvodnja el. energije, zahvaćanje vode, regulacija protoka (brane, ustave…), izgradnja obrambenih nasipa, kanaliziranje vodotoka i sl. </a:t>
            </a:r>
          </a:p>
        </p:txBody>
      </p:sp>
      <p:sp>
        <p:nvSpPr>
          <p:cNvPr id="6" name="Pravokutnik 5"/>
          <p:cNvSpPr/>
          <p:nvPr/>
        </p:nvSpPr>
        <p:spPr>
          <a:xfrm>
            <a:off x="1082221" y="3332460"/>
            <a:ext cx="81906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ove aktivnosti nazivaju se </a:t>
            </a:r>
            <a:r>
              <a:rPr lang="hr-HR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hidromorfološkim</a:t>
            </a:r>
            <a:r>
              <a:rPr lang="hr-HR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pritiscima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jer iste dovode do značajnih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hidromorfoloških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promjena u pogledu strukture i površine vodnog tijela kao i promjene prirodnog režima tečenja. </a:t>
            </a:r>
          </a:p>
        </p:txBody>
      </p:sp>
      <p:sp>
        <p:nvSpPr>
          <p:cNvPr id="7" name="Pravokutnik 6"/>
          <p:cNvSpPr/>
          <p:nvPr/>
        </p:nvSpPr>
        <p:spPr>
          <a:xfrm>
            <a:off x="1082222" y="4682776"/>
            <a:ext cx="81906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intenzivni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hidromorfološki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pritisci mogu imati za posljedicu promjenu obalne strukture, sastava i pada riječnog korita, promjenu vodostaja/protoka itd. što sve izravno utječe i na "dobro stanje" vodnog tijela.</a:t>
            </a:r>
          </a:p>
        </p:txBody>
      </p:sp>
    </p:spTree>
    <p:extLst>
      <p:ext uri="{BB962C8B-B14F-4D97-AF65-F5344CB8AC3E}">
        <p14:creationId xmlns:p14="http://schemas.microsoft.com/office/powerpoint/2010/main" val="224903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652007" y="405517"/>
            <a:ext cx="630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hr-HR" sz="2000" b="1" dirty="0">
                <a:solidFill>
                  <a:schemeClr val="bg2">
                    <a:lumMod val="75000"/>
                  </a:schemeClr>
                </a:solidFill>
              </a:rPr>
              <a:t>STANJE VODNIH TIJELA</a:t>
            </a:r>
          </a:p>
        </p:txBody>
      </p:sp>
      <p:pic>
        <p:nvPicPr>
          <p:cNvPr id="1026" name="Picture 2" descr="slika iz ured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7" y="1143000"/>
            <a:ext cx="5943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575807" y="5810308"/>
            <a:ext cx="6096000" cy="8032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n-GB" b="1" i="1" dirty="0" err="1" smtClean="0">
                <a:latin typeface="Arial" panose="020B0604020202020204" pitchFamily="34" charset="0"/>
                <a:cs typeface="Times New Roman" panose="02020603050405020304" pitchFamily="18" charset="0"/>
              </a:rPr>
              <a:t>Klasifikacija</a:t>
            </a:r>
            <a:r>
              <a:rPr lang="en-GB" b="1" i="1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stanja</a:t>
            </a:r>
            <a:r>
              <a:rPr lang="en-GB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latin typeface="Arial" panose="020B0604020202020204" pitchFamily="34" charset="0"/>
                <a:cs typeface="Times New Roman" panose="02020603050405020304" pitchFamily="18" charset="0"/>
              </a:rPr>
              <a:t>tijela</a:t>
            </a:r>
            <a:r>
              <a:rPr lang="en-GB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latin typeface="Arial" panose="020B0604020202020204" pitchFamily="34" charset="0"/>
                <a:cs typeface="Times New Roman" panose="02020603050405020304" pitchFamily="18" charset="0"/>
              </a:rPr>
              <a:t>povr</a:t>
            </a:r>
            <a:r>
              <a:rPr lang="hr-HR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š</a:t>
            </a:r>
            <a:r>
              <a:rPr lang="en-GB" b="1" i="1" dirty="0" err="1">
                <a:latin typeface="Arial" panose="020B0604020202020204" pitchFamily="34" charset="0"/>
                <a:cs typeface="Times New Roman" panose="02020603050405020304" pitchFamily="18" charset="0"/>
              </a:rPr>
              <a:t>inske</a:t>
            </a:r>
            <a:r>
              <a:rPr lang="en-GB" b="1" i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 err="1">
                <a:latin typeface="Arial" panose="020B0604020202020204" pitchFamily="34" charset="0"/>
                <a:cs typeface="Times New Roman" panose="02020603050405020304" pitchFamily="18" charset="0"/>
              </a:rPr>
              <a:t>vode</a:t>
            </a:r>
            <a:endParaRPr lang="hr-HR" sz="2400" b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hr-HR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r-HR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6957391" y="1051944"/>
            <a:ext cx="51178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Ekološko stanje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vodnog tijela površinske vode ocjenjuje se  na  temelju relevantnih bioloških, fizikalno-kemijskih i 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hidromorfoloških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elemenata kakvoće. </a:t>
            </a: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Prema ukupnoj ocjeni ekoloških elemenata kakvoće, vodna tijela se klasificiraju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pet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klasa ekološkog stanja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vrlo </a:t>
            </a:r>
            <a:r>
              <a:rPr lang="hr-HR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dobro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dobro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umjereno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loše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hr-H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vrlo loše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3145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16731" y="170237"/>
            <a:ext cx="774068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056" tIns="4572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>
                <a:tab pos="457200" algn="l"/>
              </a:tabLst>
            </a:pPr>
            <a:r>
              <a:rPr lang="en-GB" altLang="sr-Latn-RS" sz="2000" b="1" dirty="0" smtClean="0" bmk="">
                <a:solidFill>
                  <a:schemeClr val="bg2">
                    <a:lumMod val="75000"/>
                  </a:schemeClr>
                </a:solidFill>
                <a:latin typeface="+mn-lt"/>
              </a:rPr>
              <a:t>HIDROMORFOLO</a:t>
            </a:r>
            <a:r>
              <a:rPr lang="hr-HR" altLang="sr-Latn-RS" sz="2000" b="1" dirty="0" smtClean="0" bmk="_Toc384882162">
                <a:solidFill>
                  <a:schemeClr val="bg2">
                    <a:lumMod val="75000"/>
                  </a:schemeClr>
                </a:solidFill>
                <a:latin typeface="+mn-lt"/>
              </a:rPr>
              <a:t>Š</a:t>
            </a:r>
            <a:r>
              <a:rPr lang="en-GB" altLang="sr-Latn-RS" sz="2000" b="1" dirty="0" smtClean="0" bmk="_Toc384882162">
                <a:solidFill>
                  <a:schemeClr val="bg2">
                    <a:lumMod val="75000"/>
                  </a:schemeClr>
                </a:solidFill>
                <a:latin typeface="+mn-lt"/>
              </a:rPr>
              <a:t>KI ELEMENTI KAKVO</a:t>
            </a:r>
            <a:r>
              <a:rPr lang="hr-HR" altLang="sr-Latn-RS" sz="2000" b="1" dirty="0" smtClean="0" bmk="_Toc384882162">
                <a:solidFill>
                  <a:schemeClr val="bg2">
                    <a:lumMod val="75000"/>
                  </a:schemeClr>
                </a:solidFill>
                <a:latin typeface="+mn-lt"/>
              </a:rPr>
              <a:t>Ć</a:t>
            </a:r>
            <a:r>
              <a:rPr lang="en-GB" altLang="sr-Latn-RS" sz="2000" b="1" dirty="0" smtClean="0" bmk="_Toc384882162">
                <a:solidFill>
                  <a:schemeClr val="bg2">
                    <a:lumMod val="75000"/>
                  </a:schemeClr>
                </a:solidFill>
                <a:latin typeface="+mn-lt"/>
              </a:rPr>
              <a:t>E ZA OCJENU EKOLO</a:t>
            </a:r>
            <a:r>
              <a:rPr lang="hr-HR" altLang="sr-Latn-RS" sz="2000" b="1" dirty="0" smtClean="0" bmk="_Toc384882162">
                <a:solidFill>
                  <a:schemeClr val="bg2">
                    <a:lumMod val="75000"/>
                  </a:schemeClr>
                </a:solidFill>
                <a:latin typeface="+mn-lt"/>
              </a:rPr>
              <a:t>Š</a:t>
            </a:r>
            <a:r>
              <a:rPr lang="en-GB" altLang="sr-Latn-RS" sz="2000" b="1" dirty="0" smtClean="0" bmk="_Toc384882162">
                <a:solidFill>
                  <a:schemeClr val="bg2">
                    <a:lumMod val="75000"/>
                  </a:schemeClr>
                </a:solidFill>
                <a:latin typeface="+mn-lt"/>
              </a:rPr>
              <a:t>KOG STANJA RIJEKA</a:t>
            </a:r>
            <a:endParaRPr lang="en-GB" altLang="sr-Latn-RS" sz="2000" b="1" dirty="0" smtClean="0">
              <a:solidFill>
                <a:schemeClr val="bg2">
                  <a:lumMod val="75000"/>
                </a:schemeClr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hr-HR" altLang="sr-Latn-RS" dirty="0"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hr-HR" altLang="sr-Latn-RS" sz="1400" dirty="0">
                <a:cs typeface="Arial" panose="020B0604020202020204" pitchFamily="34" charset="0"/>
              </a:rPr>
              <a:t>Za ocjenu stanja tijela površinske vode (rijeka) na temelju </a:t>
            </a:r>
            <a:r>
              <a:rPr lang="hr-HR" altLang="sr-Latn-RS" sz="1400" dirty="0" err="1">
                <a:cs typeface="Arial" panose="020B0604020202020204" pitchFamily="34" charset="0"/>
              </a:rPr>
              <a:t>hidromorfoloških</a:t>
            </a:r>
            <a:r>
              <a:rPr lang="hr-HR" altLang="sr-Latn-RS" sz="1400" dirty="0">
                <a:cs typeface="Arial" panose="020B0604020202020204" pitchFamily="34" charset="0"/>
              </a:rPr>
              <a:t> </a:t>
            </a:r>
            <a:endParaRPr lang="hr-HR" altLang="sr-Latn-RS" sz="1400" dirty="0" smtClean="0"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hr-HR" altLang="sr-Latn-RS" sz="1400" dirty="0" smtClean="0">
                <a:cs typeface="Arial" panose="020B0604020202020204" pitchFamily="34" charset="0"/>
              </a:rPr>
              <a:t>elemenata </a:t>
            </a:r>
            <a:r>
              <a:rPr lang="hr-HR" altLang="sr-Latn-RS" sz="1400" dirty="0">
                <a:cs typeface="Arial" panose="020B0604020202020204" pitchFamily="34" charset="0"/>
              </a:rPr>
              <a:t>kakvoće </a:t>
            </a:r>
            <a:r>
              <a:rPr lang="hr-HR" altLang="sr-Latn-RS" sz="1400" dirty="0" smtClean="0">
                <a:cs typeface="Arial" panose="020B0604020202020204" pitchFamily="34" charset="0"/>
              </a:rPr>
              <a:t>primjenjuje </a:t>
            </a:r>
            <a:r>
              <a:rPr lang="hr-HR" altLang="sr-Latn-RS" sz="1400" dirty="0">
                <a:cs typeface="Arial" panose="020B0604020202020204" pitchFamily="34" charset="0"/>
              </a:rPr>
              <a:t>se </a:t>
            </a:r>
            <a:r>
              <a:rPr lang="hr-HR" altLang="sr-Latn-RS" sz="1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prosječna </a:t>
            </a:r>
            <a:r>
              <a:rPr lang="hr-HR" altLang="sr-Latn-RS" sz="1400" b="1" dirty="0">
                <a:solidFill>
                  <a:schemeClr val="accent1"/>
                </a:solidFill>
                <a:cs typeface="Arial" panose="020B0604020202020204" pitchFamily="34" charset="0"/>
              </a:rPr>
              <a:t>ocjena </a:t>
            </a:r>
            <a:r>
              <a:rPr lang="hr-HR" altLang="sr-Latn-RS" sz="1400" dirty="0">
                <a:cs typeface="Arial" panose="020B0604020202020204" pitchFamily="34" charset="0"/>
              </a:rPr>
              <a:t>slijedećih </a:t>
            </a:r>
            <a:r>
              <a:rPr lang="hr-HR" altLang="sr-Latn-RS" sz="1400" dirty="0" err="1" smtClean="0">
                <a:cs typeface="Arial" panose="020B0604020202020204" pitchFamily="34" charset="0"/>
              </a:rPr>
              <a:t>hidromorfoloških</a:t>
            </a:r>
            <a:endParaRPr lang="hr-HR" altLang="sr-Latn-RS" sz="1400" dirty="0"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hr-HR" altLang="sr-Latn-RS" sz="1400" dirty="0" smtClean="0">
                <a:cs typeface="Arial" panose="020B0604020202020204" pitchFamily="34" charset="0"/>
              </a:rPr>
              <a:t>elementa</a:t>
            </a:r>
            <a:r>
              <a:rPr lang="hr-HR" altLang="sr-Latn-RS" sz="1400" dirty="0"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hr-HR" altLang="sr-Latn-RS" sz="1400" dirty="0">
                <a:cs typeface="Arial" panose="020B0604020202020204" pitchFamily="34" charset="0"/>
              </a:rPr>
              <a:t>		</a:t>
            </a:r>
            <a:endParaRPr lang="hr-HR" altLang="sr-Latn-RS" sz="1400" dirty="0" smtClean="0"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hr-HR" altLang="sr-Latn-RS" sz="1400" dirty="0" smtClean="0">
                <a:cs typeface="Arial" panose="020B0604020202020204" pitchFamily="34" charset="0"/>
              </a:rPr>
              <a:t>1</a:t>
            </a:r>
            <a:r>
              <a:rPr lang="hr-HR" altLang="sr-Latn-RS" sz="1400" dirty="0">
                <a:cs typeface="Arial" panose="020B0604020202020204" pitchFamily="34" charset="0"/>
              </a:rPr>
              <a:t>. </a:t>
            </a:r>
            <a:r>
              <a:rPr lang="hr-HR" altLang="sr-Latn-RS" sz="1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hidrologija</a:t>
            </a:r>
            <a:r>
              <a:rPr lang="hr-HR" altLang="sr-Latn-RS" sz="1400" dirty="0" smtClean="0">
                <a:cs typeface="Arial" panose="020B0604020202020204" pitchFamily="34" charset="0"/>
              </a:rPr>
              <a:t>: </a:t>
            </a:r>
            <a:r>
              <a:rPr lang="hr-HR" altLang="sr-Latn-RS" sz="1400" dirty="0">
                <a:cs typeface="Arial" panose="020B0604020202020204" pitchFamily="34" charset="0"/>
              </a:rPr>
              <a:t>protok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hr-HR" altLang="sr-Latn-RS" sz="1400" dirty="0">
                <a:cs typeface="Arial" panose="020B0604020202020204" pitchFamily="34" charset="0"/>
              </a:rPr>
              <a:t>2. </a:t>
            </a:r>
            <a:r>
              <a:rPr lang="hr-HR" altLang="sr-Latn-RS" sz="1400" b="1" dirty="0">
                <a:solidFill>
                  <a:schemeClr val="accent1"/>
                </a:solidFill>
                <a:cs typeface="Arial" panose="020B0604020202020204" pitchFamily="34" charset="0"/>
              </a:rPr>
              <a:t>u</a:t>
            </a:r>
            <a:r>
              <a:rPr lang="hr-HR" altLang="sr-Latn-RS" sz="1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zdužna povezanost</a:t>
            </a:r>
            <a:r>
              <a:rPr lang="hr-HR" altLang="sr-Latn-RS" sz="1400" dirty="0" smtClean="0">
                <a:cs typeface="Arial" panose="020B0604020202020204" pitchFamily="34" charset="0"/>
              </a:rPr>
              <a:t>: kontinuitet rijeke pod </a:t>
            </a:r>
            <a:r>
              <a:rPr lang="hr-HR" altLang="sr-Latn-RS" sz="1400" dirty="0">
                <a:cs typeface="Arial" panose="020B0604020202020204" pitchFamily="34" charset="0"/>
              </a:rPr>
              <a:t>utjecajem umjetnih </a:t>
            </a:r>
            <a:r>
              <a:rPr lang="hr-HR" altLang="sr-Latn-RS" sz="1400" dirty="0" smtClean="0">
                <a:cs typeface="Arial" panose="020B0604020202020204" pitchFamily="34" charset="0"/>
              </a:rPr>
              <a:t>građevina</a:t>
            </a:r>
            <a:endParaRPr lang="hr-HR" altLang="sr-Latn-RS" sz="1400" dirty="0"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hr-HR" altLang="sr-Latn-RS" sz="1400" dirty="0">
                <a:cs typeface="Arial" panose="020B0604020202020204" pitchFamily="34" charset="0"/>
              </a:rPr>
              <a:t>3. </a:t>
            </a:r>
            <a:r>
              <a:rPr lang="hr-HR" altLang="sr-Latn-RS" sz="1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morfologija</a:t>
            </a:r>
            <a:r>
              <a:rPr lang="hr-HR" altLang="sr-Latn-RS" sz="1400" dirty="0" smtClean="0">
                <a:cs typeface="Arial" panose="020B0604020202020204" pitchFamily="34" charset="0"/>
              </a:rPr>
              <a:t>: </a:t>
            </a:r>
            <a:r>
              <a:rPr lang="hr-HR" altLang="sr-Latn-RS" sz="1400" dirty="0">
                <a:cs typeface="Arial" panose="020B0604020202020204" pitchFamily="34" charset="0"/>
              </a:rPr>
              <a:t>geometrija korita, podloga, vegetacija i </a:t>
            </a:r>
            <a:r>
              <a:rPr lang="hr-HR" altLang="sr-Latn-RS" sz="1400" dirty="0" smtClean="0">
                <a:cs typeface="Arial" panose="020B0604020202020204" pitchFamily="34" charset="0"/>
              </a:rPr>
              <a:t>organski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hr-HR" altLang="sr-Latn-RS" sz="1400" dirty="0">
                <a:cs typeface="Arial" panose="020B0604020202020204" pitchFamily="34" charset="0"/>
              </a:rPr>
              <a:t> </a:t>
            </a:r>
            <a:r>
              <a:rPr lang="hr-HR" altLang="sr-Latn-RS" sz="1400" dirty="0" smtClean="0">
                <a:cs typeface="Arial" panose="020B0604020202020204" pitchFamily="34" charset="0"/>
              </a:rPr>
              <a:t>   ostaci </a:t>
            </a:r>
            <a:r>
              <a:rPr lang="hr-HR" altLang="sr-Latn-RS" sz="1400" dirty="0">
                <a:cs typeface="Arial" panose="020B0604020202020204" pitchFamily="34" charset="0"/>
              </a:rPr>
              <a:t>u koritu, karakter </a:t>
            </a:r>
            <a:r>
              <a:rPr lang="hr-HR" altLang="sr-Latn-RS" sz="1400" dirty="0" smtClean="0">
                <a:cs typeface="Arial" panose="020B0604020202020204" pitchFamily="34" charset="0"/>
              </a:rPr>
              <a:t>erozije/taloženja, struktura </a:t>
            </a:r>
            <a:r>
              <a:rPr lang="hr-HR" altLang="sr-Latn-RS" sz="1400" dirty="0">
                <a:cs typeface="Arial" panose="020B0604020202020204" pitchFamily="34" charset="0"/>
              </a:rPr>
              <a:t>obale i </a:t>
            </a:r>
            <a:endParaRPr lang="hr-HR" altLang="sr-Latn-RS" sz="1400" dirty="0" smtClean="0"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hr-HR" altLang="sr-Latn-RS" sz="1400" dirty="0">
                <a:cs typeface="Arial" panose="020B0604020202020204" pitchFamily="34" charset="0"/>
              </a:rPr>
              <a:t> </a:t>
            </a:r>
            <a:r>
              <a:rPr lang="hr-HR" altLang="sr-Latn-RS" sz="1400" dirty="0" smtClean="0">
                <a:cs typeface="Arial" panose="020B0604020202020204" pitchFamily="34" charset="0"/>
              </a:rPr>
              <a:t>   promjene na </a:t>
            </a:r>
            <a:r>
              <a:rPr lang="hr-HR" altLang="sr-Latn-RS" sz="1400" dirty="0">
                <a:cs typeface="Arial" panose="020B0604020202020204" pitchFamily="34" charset="0"/>
              </a:rPr>
              <a:t>obali, vrsta/struktura vegetacije na obali i na okolnom </a:t>
            </a:r>
            <a:r>
              <a:rPr lang="hr-HR" altLang="sr-Latn-RS" sz="1400" dirty="0" smtClean="0"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hr-HR" altLang="sr-Latn-RS" sz="1400" dirty="0">
                <a:cs typeface="Arial" panose="020B0604020202020204" pitchFamily="34" charset="0"/>
              </a:rPr>
              <a:t> </a:t>
            </a:r>
            <a:r>
              <a:rPr lang="hr-HR" altLang="sr-Latn-RS" sz="1400" dirty="0" smtClean="0">
                <a:cs typeface="Arial" panose="020B0604020202020204" pitchFamily="34" charset="0"/>
              </a:rPr>
              <a:t>   zemljištu, korištenje okolnog </a:t>
            </a:r>
            <a:r>
              <a:rPr lang="hr-HR" altLang="sr-Latn-RS" sz="1400" dirty="0">
                <a:cs typeface="Arial" panose="020B0604020202020204" pitchFamily="34" charset="0"/>
              </a:rPr>
              <a:t>zemljišta i s time povezana </a:t>
            </a:r>
            <a:r>
              <a:rPr lang="hr-HR" altLang="sr-Latn-RS" sz="1400" dirty="0" smtClean="0">
                <a:cs typeface="Arial" panose="020B0604020202020204" pitchFamily="34" charset="0"/>
              </a:rPr>
              <a:t>obilježja,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hr-HR" altLang="sr-Latn-RS" sz="1400" dirty="0">
                <a:cs typeface="Arial" panose="020B0604020202020204" pitchFamily="34" charset="0"/>
              </a:rPr>
              <a:t> </a:t>
            </a:r>
            <a:r>
              <a:rPr lang="hr-HR" altLang="sr-Latn-RS" sz="1400" dirty="0" smtClean="0">
                <a:cs typeface="Arial" panose="020B0604020202020204" pitchFamily="34" charset="0"/>
              </a:rPr>
              <a:t>   interakcija između </a:t>
            </a:r>
            <a:r>
              <a:rPr lang="hr-HR" altLang="sr-Latn-RS" sz="1400" dirty="0">
                <a:cs typeface="Arial" panose="020B0604020202020204" pitchFamily="34" charset="0"/>
              </a:rPr>
              <a:t>korita i poplavnog </a:t>
            </a:r>
            <a:r>
              <a:rPr lang="hr-HR" altLang="sr-Latn-RS" sz="1400" dirty="0" smtClean="0">
                <a:cs typeface="Arial" panose="020B0604020202020204" pitchFamily="34" charset="0"/>
              </a:rPr>
              <a:t>područja.</a:t>
            </a:r>
            <a:endParaRPr lang="hr-HR" altLang="sr-Latn-RS" sz="1400" dirty="0"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hr-HR" altLang="sr-Latn-R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Tablic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613961"/>
              </p:ext>
            </p:extLst>
          </p:nvPr>
        </p:nvGraphicFramePr>
        <p:xfrm>
          <a:off x="6984461" y="170237"/>
          <a:ext cx="5116748" cy="6488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370">
                  <a:extLst>
                    <a:ext uri="{9D8B030D-6E8A-4147-A177-3AD203B41FA5}">
                      <a16:colId xmlns:a16="http://schemas.microsoft.com/office/drawing/2014/main" val="1077128915"/>
                    </a:ext>
                  </a:extLst>
                </a:gridCol>
                <a:gridCol w="4805863">
                  <a:extLst>
                    <a:ext uri="{9D8B030D-6E8A-4147-A177-3AD203B41FA5}">
                      <a16:colId xmlns:a16="http://schemas.microsoft.com/office/drawing/2014/main" val="21424361"/>
                    </a:ext>
                  </a:extLst>
                </a:gridCol>
                <a:gridCol w="36515">
                  <a:extLst>
                    <a:ext uri="{9D8B030D-6E8A-4147-A177-3AD203B41FA5}">
                      <a16:colId xmlns:a16="http://schemas.microsoft.com/office/drawing/2014/main" val="1707375806"/>
                    </a:ext>
                  </a:extLst>
                </a:gridCol>
              </a:tblGrid>
              <a:tr h="243414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Hidromorfološki</a:t>
                      </a:r>
                      <a:r>
                        <a:rPr lang="hr-HR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elementi</a:t>
                      </a:r>
                      <a:endParaRPr lang="hr-H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89891247"/>
                  </a:ext>
                </a:extLst>
              </a:tr>
              <a:tr h="1618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Hidrologija</a:t>
                      </a:r>
                      <a:endParaRPr lang="hr-H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67858320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1.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2.1. Učinci umjetnih građevina u koritu unutar dionice 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3673887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2.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2.2. Učinci promjena širom sliva na karakter prirodnog toka 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0400202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3.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2.3. Učinci promjene u dnevnom protoku (npr. vršno ispuštanje) 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87425721"/>
                  </a:ext>
                </a:extLst>
              </a:tr>
              <a:tr h="1618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Uzdužna povezanost</a:t>
                      </a:r>
                      <a:endParaRPr lang="hr-H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845436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4.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Uzdužna povezanost pod utjecajem umjetnih građevina 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09796690"/>
                  </a:ext>
                </a:extLst>
              </a:tr>
              <a:tr h="1618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Morfologija</a:t>
                      </a:r>
                      <a:endParaRPr lang="hr-HR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92563013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 Geometrija korita 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5931253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5.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4.1.1. Tlocrtni oblik </a:t>
                      </a:r>
                      <a:endParaRPr lang="hr-H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4761240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6.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4.1.2. Presjek korita </a:t>
                      </a:r>
                      <a:endParaRPr lang="hr-H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5336241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hr-HR" sz="7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 Podloge 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93348173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7.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4.2.1. Količina umjetnih tvrdih materijala </a:t>
                      </a:r>
                      <a:endParaRPr lang="hr-H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4033693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8.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4.2.2. Mješavina „prirodnih“ podloga ili izmijenjena značajka </a:t>
                      </a:r>
                      <a:endParaRPr lang="hr-H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0458097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4.3. Vegetacija i organski ostaci u koritu 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7434532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9.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4.3.1. Uklanjanje vodene vegetacije</a:t>
                      </a:r>
                      <a:endParaRPr lang="hr-H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3990047"/>
                  </a:ext>
                </a:extLst>
              </a:tr>
              <a:tr h="32373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10.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4.3.2. Količina drvenih ostataka, ako se isti očekuju </a:t>
                      </a:r>
                      <a:endParaRPr lang="hr-H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46854531"/>
                  </a:ext>
                </a:extLst>
              </a:tr>
              <a:tr h="32373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11.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4.4. Karakter erozije/taloženja 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7657405"/>
                  </a:ext>
                </a:extLst>
              </a:tr>
              <a:tr h="32373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12.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4.5. Struktura obale i promjene na obali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9295241"/>
                  </a:ext>
                </a:extLst>
              </a:tr>
              <a:tr h="32373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13.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4.6. Vrsta/struktura vegetacije na obalama i na okolnom zemljištu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9722839"/>
                  </a:ext>
                </a:extLst>
              </a:tr>
              <a:tr h="32373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14.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4.7. Korištenje zemljišta i s time povezana obilježja 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7763705"/>
                  </a:ext>
                </a:extLst>
              </a:tr>
              <a:tr h="161867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4.8. Interakcija između korita i poplavnog područja </a:t>
                      </a:r>
                      <a:endParaRPr lang="hr-HR" sz="12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4785346"/>
                  </a:ext>
                </a:extLst>
              </a:tr>
              <a:tr h="48560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15.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4.8.1. Stupanj lateralne povezanosti rijeke i poplavnog područja (Ako je vjerojatno da će na dionici prirodno doći do plavljenja preko obale, ili je do toga vjerojatno došlo u prošlosti. Ako je odgovor ne – n/p, ako da, bodovati) </a:t>
                      </a:r>
                      <a:endParaRPr lang="hr-H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3438059"/>
                  </a:ext>
                </a:extLst>
              </a:tr>
              <a:tr h="147152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600" dirty="0">
                          <a:solidFill>
                            <a:schemeClr val="bg1"/>
                          </a:solidFill>
                          <a:effectLst/>
                        </a:rPr>
                        <a:t>16.</a:t>
                      </a:r>
                      <a:endParaRPr lang="hr-HR" sz="7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37" marR="44137" marT="0" marB="0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4.8.2. Stupanj lateralnog kretanja riječnog korita (Hoće li se rijeka lateralno kretati kroz svoje poplavno područje u izostanku umjetnih prepreka? Ako je odgovor ne – n/p, ako da, bodovati) </a:t>
                      </a:r>
                      <a:endParaRPr lang="hr-HR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137" marR="44137" marT="0" marB="0" anchor="ctr"/>
                </a:tc>
                <a:tc>
                  <a:txBody>
                    <a:bodyPr/>
                    <a:lstStyle/>
                    <a:p>
                      <a:endParaRPr lang="hr-HR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75957970"/>
                  </a:ext>
                </a:extLst>
              </a:tr>
              <a:tr h="338450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2776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198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659957" y="333955"/>
            <a:ext cx="604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hr-HR" sz="2000" b="1" dirty="0" smtClean="0">
                <a:solidFill>
                  <a:schemeClr val="bg2">
                    <a:lumMod val="75000"/>
                  </a:schemeClr>
                </a:solidFill>
              </a:rPr>
              <a:t>HIDROMORFOLOŠKI PRITISCI I NJIHOV UTJECAJ</a:t>
            </a:r>
            <a:endParaRPr lang="hr-HR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13545"/>
              </p:ext>
            </p:extLst>
          </p:nvPr>
        </p:nvGraphicFramePr>
        <p:xfrm>
          <a:off x="875434" y="2607980"/>
          <a:ext cx="2423121" cy="3669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23121">
                  <a:extLst>
                    <a:ext uri="{9D8B030D-6E8A-4147-A177-3AD203B41FA5}">
                      <a16:colId xmlns:a16="http://schemas.microsoft.com/office/drawing/2014/main" val="1441593503"/>
                    </a:ext>
                  </a:extLst>
                </a:gridCol>
              </a:tblGrid>
              <a:tr h="423358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Pokretači </a:t>
                      </a:r>
                      <a:r>
                        <a:rPr lang="hr-HR" sz="9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hidromorfoloških</a:t>
                      </a: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promjena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377895"/>
                  </a:ext>
                </a:extLst>
              </a:tr>
              <a:tr h="455172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urbani razvoj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5278999"/>
                  </a:ext>
                </a:extLst>
              </a:tr>
              <a:tr h="327618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zaštita od poplava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0060091"/>
                  </a:ext>
                </a:extLst>
              </a:tr>
              <a:tr h="327618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lnSpc>
                          <a:spcPct val="110000"/>
                        </a:lnSpc>
                        <a:spcAft>
                          <a:spcPts val="0"/>
                        </a:spcAft>
                        <a:buClr>
                          <a:schemeClr val="tx1"/>
                        </a:buClr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proizvodnja el. </a:t>
                      </a: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energije</a:t>
                      </a:r>
                      <a:endParaRPr lang="hr-HR" sz="9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2425407"/>
                  </a:ext>
                </a:extLst>
              </a:tr>
              <a:tr h="327618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vodoopskrba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0047553"/>
                  </a:ext>
                </a:extLst>
              </a:tr>
              <a:tr h="327618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poljoprivreda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97304297"/>
                  </a:ext>
                </a:extLst>
              </a:tr>
              <a:tr h="327618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plovidba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9321057"/>
                  </a:ext>
                </a:extLst>
              </a:tr>
              <a:tr h="47870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eksploatacija riječnog materijala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1608951"/>
                  </a:ext>
                </a:extLst>
              </a:tr>
              <a:tr h="67466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turizam, ribarstvo i rekreacija.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7193753"/>
                  </a:ext>
                </a:extLst>
              </a:tr>
            </a:tbl>
          </a:graphicData>
        </a:graphic>
      </p:graphicFrame>
      <p:graphicFrame>
        <p:nvGraphicFramePr>
          <p:cNvPr id="6" name="Tablic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189570"/>
              </p:ext>
            </p:extLst>
          </p:nvPr>
        </p:nvGraphicFramePr>
        <p:xfrm>
          <a:off x="4817917" y="2607980"/>
          <a:ext cx="2448272" cy="36426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622973765"/>
                    </a:ext>
                  </a:extLst>
                </a:gridCol>
              </a:tblGrid>
              <a:tr h="36734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9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Hidromorfološko</a:t>
                      </a:r>
                      <a:r>
                        <a:rPr lang="hr-HR" sz="9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opterećenje (</a:t>
                      </a: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pritisak)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54518"/>
                  </a:ext>
                </a:extLst>
              </a:tr>
              <a:tr h="371959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>
                          <a:srgbClr val="FF00FF"/>
                        </a:buClr>
                        <a:buFont typeface="Wingdings" panose="05000000000000000000" pitchFamily="2" charset="2"/>
                        <a:buChar char="ü"/>
                        <a:tabLst>
                          <a:tab pos="457200" algn="l"/>
                        </a:tabLst>
                      </a:pPr>
                      <a:endParaRPr lang="hr-HR" sz="900" baseline="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  <a:defRPr/>
                      </a:pP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izgradnja </a:t>
                      </a:r>
                      <a:r>
                        <a:rPr lang="hr-HR" sz="9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brana,akumulacija,ustava</a:t>
                      </a: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 ostalih hidrotehničkih objekata</a:t>
                      </a:r>
                      <a:endParaRPr lang="hr-HR" sz="9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>
                          <a:srgbClr val="FF00FF"/>
                        </a:buClr>
                        <a:buFont typeface="Wingdings" panose="05000000000000000000" pitchFamily="2" charset="2"/>
                        <a:buChar char="ü"/>
                        <a:tabLst>
                          <a:tab pos="457200" algn="l"/>
                        </a:tabLst>
                      </a:pP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0006061"/>
                  </a:ext>
                </a:extLst>
              </a:tr>
              <a:tr h="558452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izgradnja </a:t>
                      </a: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objekata </a:t>
                      </a: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 </a:t>
                      </a: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prihvat</a:t>
                      </a:r>
                      <a:r>
                        <a:rPr lang="hr-HR" sz="9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hr-HR" sz="9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površinskih</a:t>
                      </a: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i/ili otpadnih voda iz zaobalja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3929687"/>
                  </a:ext>
                </a:extLst>
              </a:tr>
              <a:tr h="18598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  <a:defRPr/>
                      </a:pP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izgradnja nasipa i/ili </a:t>
                      </a:r>
                      <a:r>
                        <a:rPr lang="hr-HR" sz="9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obaloutvrda</a:t>
                      </a:r>
                      <a:endParaRPr lang="hr-HR" sz="9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lvl="0" indent="0" algn="l">
                        <a:lnSpc>
                          <a:spcPct val="11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0338721"/>
                  </a:ext>
                </a:extLst>
              </a:tr>
              <a:tr h="40638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  <a:defRPr/>
                      </a:pP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izgradnja raznih </a:t>
                      </a:r>
                      <a:r>
                        <a:rPr lang="hr-HR" sz="9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vodozahvatnih</a:t>
                      </a: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objekata</a:t>
                      </a:r>
                      <a:endParaRPr lang="hr-HR" sz="900" dirty="0" smtClean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98501162"/>
                  </a:ext>
                </a:extLst>
              </a:tr>
              <a:tr h="18598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regulacije vodotoka (izravnanje trase vodotoka, produbljivanje korita, pera…)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  <a:defRPr/>
                      </a:pPr>
                      <a:endParaRPr lang="hr-HR" sz="9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4793466"/>
                  </a:ext>
                </a:extLst>
              </a:tr>
              <a:tr h="367342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urbanizacija</a:t>
                      </a:r>
                      <a:endParaRPr lang="hr-HR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4830013"/>
                  </a:ext>
                </a:extLst>
              </a:tr>
              <a:tr h="367342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objekti vezani uz plovidbu</a:t>
                      </a:r>
                      <a:endParaRPr lang="hr-HR" sz="9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1621523"/>
                  </a:ext>
                </a:extLst>
              </a:tr>
            </a:tbl>
          </a:graphicData>
        </a:graphic>
      </p:graphicFrame>
      <p:graphicFrame>
        <p:nvGraphicFramePr>
          <p:cNvPr id="7" name="Tablic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59312"/>
              </p:ext>
            </p:extLst>
          </p:nvPr>
        </p:nvGraphicFramePr>
        <p:xfrm>
          <a:off x="8871916" y="2607982"/>
          <a:ext cx="2595064" cy="36699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5064">
                  <a:extLst>
                    <a:ext uri="{9D8B030D-6E8A-4147-A177-3AD203B41FA5}">
                      <a16:colId xmlns:a16="http://schemas.microsoft.com/office/drawing/2014/main" val="3049503593"/>
                    </a:ext>
                  </a:extLst>
                </a:gridCol>
              </a:tblGrid>
              <a:tr h="41186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hr-HR" sz="9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Hidromorfološki</a:t>
                      </a:r>
                      <a:r>
                        <a:rPr lang="hr-HR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utjecaj na fizičku promjenu vodnog tijela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073117"/>
                  </a:ext>
                </a:extLst>
              </a:tr>
              <a:tr h="515886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promjena u poprečnom i uzdužnom profilu vodotoka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3695446"/>
                  </a:ext>
                </a:extLst>
              </a:tr>
              <a:tr h="339342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promjena karakteristika vodnog režima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0537991"/>
                  </a:ext>
                </a:extLst>
              </a:tr>
              <a:tr h="339342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promjena u eroziji i transportu sedimenta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3840072"/>
                  </a:ext>
                </a:extLst>
              </a:tr>
              <a:tr h="339342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presijecanje kontinuiteta rijeke i/ili staništa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2774181"/>
                  </a:ext>
                </a:extLst>
              </a:tr>
              <a:tr h="692429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promjena u lateralnoj povezanosti s prirodnim poplavnim područjem i/ili močvarama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65649348"/>
                  </a:ext>
                </a:extLst>
              </a:tr>
              <a:tr h="515886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presijecanje povezanosti površinskih i podzemnih voda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93904906"/>
                  </a:ext>
                </a:extLst>
              </a:tr>
              <a:tr h="515886">
                <a:tc>
                  <a:txBody>
                    <a:bodyPr/>
                    <a:lstStyle/>
                    <a:p>
                      <a:pPr marL="171450" lvl="0" indent="-171450" algn="l">
                        <a:lnSpc>
                          <a:spcPct val="110000"/>
                        </a:lnSpc>
                        <a:spcAft>
                          <a:spcPts val="0"/>
                        </a:spcAft>
                        <a:buClrTx/>
                        <a:buFont typeface="Wingdings" panose="05000000000000000000" pitchFamily="2" charset="2"/>
                        <a:buChar char="§"/>
                        <a:tabLst>
                          <a:tab pos="457200" algn="l"/>
                        </a:tabLst>
                      </a:pPr>
                      <a:r>
                        <a:rPr lang="hr-HR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promjena u poprečnom i uzdužnom  profilu vodotoka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8700918"/>
                  </a:ext>
                </a:extLst>
              </a:tr>
            </a:tbl>
          </a:graphicData>
        </a:graphic>
      </p:graphicFrame>
      <p:sp>
        <p:nvSpPr>
          <p:cNvPr id="9" name="Pravokutnik 8"/>
          <p:cNvSpPr/>
          <p:nvPr/>
        </p:nvSpPr>
        <p:spPr>
          <a:xfrm>
            <a:off x="875434" y="1106744"/>
            <a:ext cx="10591546" cy="923330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HIDROMORFOLOŠKI PRITISCI –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ljudske aktivnosti na vodnim tijelima koje dovode do značajnih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hidromorfoloških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promjena u pogledu strukture i površine vodnog tijela kao i promjene prirodnog režima tečenja. </a:t>
            </a:r>
          </a:p>
        </p:txBody>
      </p:sp>
      <p:sp>
        <p:nvSpPr>
          <p:cNvPr id="10" name="Strelica udesno 9"/>
          <p:cNvSpPr/>
          <p:nvPr/>
        </p:nvSpPr>
        <p:spPr>
          <a:xfrm>
            <a:off x="3646861" y="4141412"/>
            <a:ext cx="822749" cy="603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Strelica udesno 10"/>
          <p:cNvSpPr/>
          <p:nvPr/>
        </p:nvSpPr>
        <p:spPr>
          <a:xfrm>
            <a:off x="7614496" y="4141412"/>
            <a:ext cx="822749" cy="603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68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996042" y="2685268"/>
            <a:ext cx="10956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/>
              <a:t>PRIMJERI HIDROMORFOLOŠKIH PRITISAKA</a:t>
            </a:r>
          </a:p>
          <a:p>
            <a:pPr algn="ctr"/>
            <a:r>
              <a:rPr lang="hr-HR" sz="1400" b="1" dirty="0" smtClean="0"/>
              <a:t>(sa Sliva rijeke Save u Federaciji Bosne i Hercegovine)</a:t>
            </a:r>
            <a:endParaRPr lang="hr-HR" sz="1400" b="1" dirty="0"/>
          </a:p>
        </p:txBody>
      </p:sp>
    </p:spTree>
    <p:extLst>
      <p:ext uri="{BB962C8B-B14F-4D97-AF65-F5344CB8AC3E}">
        <p14:creationId xmlns:p14="http://schemas.microsoft.com/office/powerpoint/2010/main" val="261636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543050" y="333955"/>
            <a:ext cx="3331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/>
              <a:t>URBANIZACIJA</a:t>
            </a:r>
            <a:endParaRPr lang="hr-HR" sz="32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1" y="1332718"/>
            <a:ext cx="5116596" cy="2880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40" y="3736840"/>
            <a:ext cx="5120000" cy="2880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40" y="483229"/>
            <a:ext cx="3840000" cy="2880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07" y="445684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1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ječak">
  <a:themeElements>
    <a:clrScheme name="Isječak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Isječ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sječa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6886</TotalTime>
  <Words>1532</Words>
  <Application>Microsoft Office PowerPoint</Application>
  <PresentationFormat>Široki zaslon</PresentationFormat>
  <Paragraphs>216</Paragraphs>
  <Slides>25</Slides>
  <Notes>20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3" baseType="lpstr">
      <vt:lpstr>Arial</vt:lpstr>
      <vt:lpstr>Calibri</vt:lpstr>
      <vt:lpstr>Century Gothic</vt:lpstr>
      <vt:lpstr>Symbol</vt:lpstr>
      <vt:lpstr>Times New Roman</vt:lpstr>
      <vt:lpstr>Wingdings</vt:lpstr>
      <vt:lpstr>Wingdings 3</vt:lpstr>
      <vt:lpstr>Isječak</vt:lpstr>
      <vt:lpstr>Hidromorfološko stanje vodnih tijela, mjere poboljšanja i primjeri iz prakse </vt:lpstr>
      <vt:lpstr>OSNOVNI POJMOVI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Izgradnja hidrotehničkih objekata</vt:lpstr>
      <vt:lpstr>Regulacijske građevine</vt:lpstr>
      <vt:lpstr>Umjetni materijal u koritu</vt:lpstr>
      <vt:lpstr>Potporni zidovi</vt:lpstr>
      <vt:lpstr>Mjere poboljšanja hidromorfološkog stanja </vt:lpstr>
      <vt:lpstr>PowerPoint prezentacija</vt:lpstr>
      <vt:lpstr>ekološke mjere revitalizacije vodotoka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Hidromorfološko stanje STANJE VODNIH TIJELA U REPUBLICI HRVATSKOJ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IE</dc:creator>
  <cp:lastModifiedBy>IE</cp:lastModifiedBy>
  <cp:revision>150</cp:revision>
  <dcterms:created xsi:type="dcterms:W3CDTF">2024-02-29T08:33:58Z</dcterms:created>
  <dcterms:modified xsi:type="dcterms:W3CDTF">2024-03-20T07:15:55Z</dcterms:modified>
</cp:coreProperties>
</file>